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3" r:id="rId5"/>
    <p:sldId id="260" r:id="rId6"/>
    <p:sldId id="268" r:id="rId7"/>
    <p:sldId id="276" r:id="rId8"/>
    <p:sldId id="264" r:id="rId9"/>
    <p:sldId id="265" r:id="rId10"/>
    <p:sldId id="266" r:id="rId11"/>
    <p:sldId id="261" r:id="rId12"/>
    <p:sldId id="267" r:id="rId13"/>
    <p:sldId id="275" r:id="rId14"/>
    <p:sldId id="277" r:id="rId15"/>
    <p:sldId id="272" r:id="rId16"/>
    <p:sldId id="273" r:id="rId17"/>
    <p:sldId id="257" r:id="rId18"/>
    <p:sldId id="270" r:id="rId19"/>
    <p:sldId id="271" r:id="rId20"/>
    <p:sldId id="269" r:id="rId21"/>
    <p:sldId id="278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10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CD5060-CAAC-521B-C523-2DBA61B05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E44312B-7E6A-69CD-8659-FA72292B8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7E375DF-9645-94B1-EAF8-3A75DB65B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1BC64E-924D-6F84-F884-F6BF5E2B0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BBBE95E-5DB1-1EA7-3C57-DD3BA54F1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651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21C91C-5916-CD27-DCAE-818E34E5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7029F07-454A-D1DC-93DE-35D9A9936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E885B4D-E495-F30D-0800-DC5373BB8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6801E5-AA09-3CE8-140E-F926D710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C61D12-73D5-5BB1-47FA-3B34973C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258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1ADD719-65C7-4C85-8C96-0B3D143AD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BAB5F9-1549-BE79-8C6E-FD61C56FB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6E16437-71B8-08AB-B045-FFEFB169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D3CDCF-E969-F399-810A-1DC25AF2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28EE6A7-DF2C-4AB8-B1AF-98153EDCB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898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10993C-3588-D17F-AE91-C7326572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DA8FEAF-FB08-2553-587C-D11C30F41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43457C1-E9E6-4734-4979-FADD7EA8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561284-6DD9-DCBE-D60B-E873C03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3EFB12-8149-E3F6-1DA7-B92EE587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30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BBD2F9-B1DA-FBAF-322B-736E1446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7317797-6464-AE76-8373-6D938717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A6B6B66-4D24-3BAF-8B31-F98EDDDEB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353BB25-3452-E4C3-6031-682A3D81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6882B5-4F3A-8503-8A11-70042372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876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F7922F-7202-6E5C-8A26-6E613A66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F65209-2FFE-5101-D269-F1FC73478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CC63200-EAEA-8190-D11E-EE5022E7E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9717EAB-91BD-30F4-098A-41303702A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6965EEC-466F-9F6B-FEC6-A2462FE7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95AE4F-F4D3-7C7D-DA97-61BC116B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738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681436-947C-E2A0-9B53-017A416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E802A8-877E-E4BF-E66F-4376AFAB0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A209B9E-74EE-E8D8-E40B-A8EDBCAEA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0ED03459-1595-DBF7-ED2D-03A446258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55ECB2A-915C-6636-E1C3-611D613573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6FEBF2D-8A62-58AB-3248-4DB88ED0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DB272C1-CBD7-D350-5B6E-7DBCBB8C3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5E550B8-6A66-F338-D141-F23B6442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1121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93D64F-DD5B-D24E-D06D-C09487CF7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61E6529-2AE1-114F-7599-F967D2FD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F3CB0AE-44D7-FB9A-52E2-393344C2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472195C-5829-FAF3-8CDF-7CDE6E5B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234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1E0219F-3E5A-5E40-F3BE-74F98E47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00C8D3C-DDA7-F518-5D4F-32AFE1C8B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6F9E4AF-EA29-7217-F751-68A72816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653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C49C7A-88C5-CE7A-960B-B8CB745A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C78F9A-EE36-E6F7-B180-E1ED64A5F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A6AA3C-D03D-9D70-5CC2-ED4017ED1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2E6436E-94D5-06B3-BB4B-D7A8DEC1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6AD6305-8D0D-1011-C0A9-0213BB540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9542038-1870-C7E7-B43B-56686A40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087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A64D75-C629-EF35-5005-60C3870F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B8F367A3-6F66-1AD4-8C1C-9CD7042CC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51B811F-3110-2CCE-9A5F-E80A48E0C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8FC8FB2-C20E-30E8-AB97-7D38913CB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89945FD-5D28-0E44-F2E5-43AEB361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93FF8C0-E585-69E2-09B3-C932852F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7221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F2DF33F-0BA6-B0BD-F694-232FE1F8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643F83-FCE1-9CA1-5DE8-F20FA9E98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F9383D7-D6B6-D710-422D-DEE38F760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09E8A-3F07-4B18-BD87-EA0CCDD1163B}" type="datetimeFigureOut">
              <a:rPr lang="hu-HU" smtClean="0"/>
              <a:t>2025. 10. 22.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2778C04-1062-4C18-4431-29C10E91A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67F42C6-414B-50F7-9CB3-3C8F7CC1F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3A684-9B85-4960-87DE-0091D6F21F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895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toworld.de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mf.scienc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cid:ce028565-0f8f-4179-8564-8a2adb93a9f4@EURP194.PROD.OUTLOOK.COM" TargetMode="External"/><Relationship Id="rId3" Type="http://schemas.openxmlformats.org/officeDocument/2006/relationships/image" Target="cid:bbd2e55e-6ae4-4214-b62e-c9fe7be89a1f@EURP194.PROD.OUTLOOK.COM" TargetMode="External"/><Relationship Id="rId7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cid:876c4773-9d2d-4b34-bc2d-0fc150084984@EURP194.PROD.OUTLOOK.COM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7554/eLife.6875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222675-549B-1811-2774-DE31894D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" y="3273106"/>
            <a:ext cx="11801475" cy="912827"/>
          </a:xfrm>
        </p:spPr>
        <p:txBody>
          <a:bodyPr>
            <a:noAutofit/>
          </a:bodyPr>
          <a:lstStyle/>
          <a:p>
            <a:r>
              <a:rPr lang="hu-HU" sz="3600" b="1" kern="1200" dirty="0">
                <a:solidFill>
                  <a:srgbClr val="0070C0"/>
                </a:solidFill>
                <a:latin typeface="Calibri (Címsorok)"/>
              </a:rPr>
              <a:t>KEMPELEN Tudósakadémia Alapítvány 2023. évi beszámolója</a:t>
            </a:r>
            <a:endParaRPr lang="hu-HU" sz="3600" dirty="0">
              <a:solidFill>
                <a:srgbClr val="0070C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CA9C74-2C44-FBC4-92FE-DACD77716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32479"/>
            <a:ext cx="10515600" cy="1533526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b="1" dirty="0"/>
              <a:t>Dr. Lőwy Dániel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b="1" dirty="0"/>
              <a:t>A </a:t>
            </a:r>
            <a:r>
              <a:rPr lang="hu-HU" b="1" dirty="0"/>
              <a:t>kuratórium elnöke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b="1" dirty="0"/>
              <a:t>2023. </a:t>
            </a:r>
            <a:r>
              <a:rPr lang="hu-HU" b="1" dirty="0"/>
              <a:t>d</a:t>
            </a:r>
            <a:r>
              <a:rPr lang="en-US" b="1" dirty="0" err="1"/>
              <a:t>ecember</a:t>
            </a:r>
            <a:r>
              <a:rPr lang="hu-HU" b="1" dirty="0"/>
              <a:t> 19.</a:t>
            </a:r>
            <a:endParaRPr lang="en-US" b="1" dirty="0"/>
          </a:p>
          <a:p>
            <a:pPr algn="ctr"/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0A1D83-98DC-B615-49CD-959F7436A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" b="11877"/>
          <a:stretch/>
        </p:blipFill>
        <p:spPr>
          <a:xfrm>
            <a:off x="838200" y="204885"/>
            <a:ext cx="3032857" cy="26625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2" descr="Nem érhető el leírás a fényképhez.">
            <a:extLst>
              <a:ext uri="{FF2B5EF4-FFF2-40B4-BE49-F238E27FC236}">
                <a16:creationId xmlns:a16="http://schemas.microsoft.com/office/drawing/2014/main" id="{FC676FC6-2EC2-B86A-A14C-F0ECA5227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0368"/>
          <a:stretch/>
        </p:blipFill>
        <p:spPr bwMode="auto">
          <a:xfrm>
            <a:off x="8321737" y="204885"/>
            <a:ext cx="3032063" cy="266259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0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9F7256F-BE28-1D80-5694-280611C77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43161" cy="4159627"/>
          </a:xfrm>
          <a:ln w="3175">
            <a:solidFill>
              <a:srgbClr val="000000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192D2DD-56AA-DBBE-6760-A117FA02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24" y="2990850"/>
            <a:ext cx="2729654" cy="3838575"/>
          </a:xfrm>
          <a:prstGeom prst="rect">
            <a:avLst/>
          </a:prstGeom>
        </p:spPr>
      </p:pic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A9948E96-A56A-29E1-5DF8-B0B1456910CE}"/>
              </a:ext>
            </a:extLst>
          </p:cNvPr>
          <p:cNvSpPr/>
          <p:nvPr/>
        </p:nvSpPr>
        <p:spPr>
          <a:xfrm>
            <a:off x="3095625" y="2352675"/>
            <a:ext cx="2600325" cy="14192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1" name="Csoportba foglalás 20">
            <a:extLst>
              <a:ext uri="{FF2B5EF4-FFF2-40B4-BE49-F238E27FC236}">
                <a16:creationId xmlns:a16="http://schemas.microsoft.com/office/drawing/2014/main" id="{B448E3F8-755E-44E9-DAEB-3FE93FC060BE}"/>
              </a:ext>
            </a:extLst>
          </p:cNvPr>
          <p:cNvGrpSpPr/>
          <p:nvPr/>
        </p:nvGrpSpPr>
        <p:grpSpPr>
          <a:xfrm>
            <a:off x="3228975" y="19050"/>
            <a:ext cx="8963024" cy="3752850"/>
            <a:chOff x="3228975" y="19050"/>
            <a:chExt cx="8963024" cy="3752850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346B9E6E-61DD-4538-3A50-C2154F28B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9050"/>
              <a:ext cx="6000750" cy="2933700"/>
            </a:xfrm>
            <a:prstGeom prst="rect">
              <a:avLst/>
            </a:prstGeom>
            <a:ln w="3175">
              <a:solidFill>
                <a:srgbClr val="000000"/>
              </a:solidFill>
            </a:ln>
          </p:spPr>
        </p:pic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9FC6016A-4638-F029-7291-35C7DBBEA6C4}"/>
                </a:ext>
              </a:extLst>
            </p:cNvPr>
            <p:cNvSpPr/>
            <p:nvPr/>
          </p:nvSpPr>
          <p:spPr>
            <a:xfrm>
              <a:off x="6096000" y="19050"/>
              <a:ext cx="6095999" cy="2933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2" name="Egyenes összekötő 11">
              <a:extLst>
                <a:ext uri="{FF2B5EF4-FFF2-40B4-BE49-F238E27FC236}">
                  <a16:creationId xmlns:a16="http://schemas.microsoft.com/office/drawing/2014/main" id="{DFD8DA2A-7EC4-6FBE-AE99-A6A8222E9D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8975" y="85725"/>
              <a:ext cx="3072241" cy="226695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>
              <a:extLst>
                <a:ext uri="{FF2B5EF4-FFF2-40B4-BE49-F238E27FC236}">
                  <a16:creationId xmlns:a16="http://schemas.microsoft.com/office/drawing/2014/main" id="{601C6BA5-10F0-C52D-EA25-B32DE40D1C53}"/>
                </a:ext>
              </a:extLst>
            </p:cNvPr>
            <p:cNvCxnSpPr>
              <a:cxnSpLocks/>
              <a:endCxn id="10" idx="2"/>
            </p:cNvCxnSpPr>
            <p:nvPr/>
          </p:nvCxnSpPr>
          <p:spPr>
            <a:xfrm flipV="1">
              <a:off x="5543550" y="2952750"/>
              <a:ext cx="3600450" cy="81915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46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096BD4-D0B4-2E32-02B4-3582D1A6C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574" y="718204"/>
            <a:ext cx="7524983" cy="5643737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5775-B7C9-C0EB-2761-A9C0EA9D27E8}"/>
              </a:ext>
            </a:extLst>
          </p:cNvPr>
          <p:cNvSpPr txBox="1"/>
          <p:nvPr/>
        </p:nvSpPr>
        <p:spPr>
          <a:xfrm>
            <a:off x="457200" y="3935896"/>
            <a:ext cx="171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Krausz Ferenc</a:t>
            </a:r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ED4FBD-98E9-D9E4-860D-3593AC16C472}"/>
              </a:ext>
            </a:extLst>
          </p:cNvPr>
          <p:cNvSpPr txBox="1"/>
          <p:nvPr/>
        </p:nvSpPr>
        <p:spPr>
          <a:xfrm>
            <a:off x="457200" y="2537383"/>
            <a:ext cx="171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Szalay Sándor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0AF34-9706-DD7F-1944-DBDC1D2E27EA}"/>
              </a:ext>
            </a:extLst>
          </p:cNvPr>
          <p:cNvSpPr txBox="1"/>
          <p:nvPr/>
        </p:nvSpPr>
        <p:spPr>
          <a:xfrm>
            <a:off x="10026644" y="2737438"/>
            <a:ext cx="1708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Mezei Ferenc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C05DA-1828-22C9-B3E3-98B377641492}"/>
              </a:ext>
            </a:extLst>
          </p:cNvPr>
          <p:cNvSpPr txBox="1"/>
          <p:nvPr/>
        </p:nvSpPr>
        <p:spPr>
          <a:xfrm>
            <a:off x="5430612" y="1780298"/>
            <a:ext cx="154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highlight>
                  <a:srgbClr val="C0C0C0"/>
                </a:highlight>
              </a:rPr>
              <a:t>Szőcs Géza</a:t>
            </a:r>
            <a:endParaRPr lang="en-US" sz="2000" b="1" dirty="0">
              <a:highlight>
                <a:srgbClr val="C0C0C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C9C75-B1E5-D34C-A78C-3850A56E69A5}"/>
              </a:ext>
            </a:extLst>
          </p:cNvPr>
          <p:cNvSpPr txBox="1"/>
          <p:nvPr/>
        </p:nvSpPr>
        <p:spPr>
          <a:xfrm>
            <a:off x="2322443" y="6361941"/>
            <a:ext cx="8052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Készült: 2018. júliusában a budai Vadrózsa étteremben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98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A07DAE-7ABF-9321-5681-8C50F0DF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15" y="296895"/>
            <a:ext cx="4051927" cy="540256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09DDA3D-B06A-EDF1-50E5-EE6A7539EBBF}"/>
              </a:ext>
            </a:extLst>
          </p:cNvPr>
          <p:cNvSpPr txBox="1"/>
          <p:nvPr/>
        </p:nvSpPr>
        <p:spPr>
          <a:xfrm>
            <a:off x="124531" y="6040748"/>
            <a:ext cx="476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Véletlen találkozás a Síp utcában, néhány nappal a díj odaítélésének kihirdetése után.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D69FC66-037E-A0DD-F362-E754D28511BB}"/>
              </a:ext>
            </a:extLst>
          </p:cNvPr>
          <p:cNvSpPr txBox="1"/>
          <p:nvPr/>
        </p:nvSpPr>
        <p:spPr>
          <a:xfrm>
            <a:off x="5096025" y="82181"/>
            <a:ext cx="67559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Kedves Dani,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nagyon köszi a meghívót és a találkozó megszervezését.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Sajnos a kérdéses időben még a svédországi </a:t>
            </a:r>
            <a:r>
              <a:rPr lang="hu-HU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lecture</a:t>
            </a: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tour-on</a:t>
            </a: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 leszek,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ezért idén előreláthatólag online sem tudok részt venni. Remélem,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jövőre ilyenkor már lazább lesz a menetrend és sikerül újra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bekapcsolódnom.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</a:rPr>
              <a:t>Az idei találkozóhoz a legjobbakat kívánom Mindannyiótoknak!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Barátsággal,</a:t>
            </a:r>
            <a:b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</a:br>
            <a:r>
              <a:rPr lang="hu-HU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Feri</a:t>
            </a:r>
            <a:endParaRPr lang="hu-HU" b="0" i="0" dirty="0">
              <a:solidFill>
                <a:srgbClr val="500050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u-H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--</a:t>
            </a:r>
            <a:br>
              <a:rPr lang="hu-HU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hu-HU" b="1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Ferenc Krausz</a:t>
            </a:r>
            <a:br>
              <a:rPr lang="hu-HU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endParaRPr lang="hu-HU" b="0" i="0" dirty="0">
              <a:solidFill>
                <a:srgbClr val="3C3C3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u-HU" b="1" i="0" dirty="0">
                <a:solidFill>
                  <a:srgbClr val="E62250"/>
                </a:solidFill>
                <a:effectLst/>
                <a:latin typeface="Arial" panose="020B0604020202020204" pitchFamily="34" charset="0"/>
              </a:rPr>
              <a:t>ATTOWORLD</a:t>
            </a:r>
            <a:br>
              <a:rPr lang="hu-HU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endParaRPr lang="hu-HU" b="0" i="0" dirty="0">
              <a:solidFill>
                <a:srgbClr val="3C3C3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Max Planck Institute of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Quantum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Optics</a:t>
            </a:r>
            <a:b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Laboratory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Attosecond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Physics</a:t>
            </a:r>
            <a:b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Hans-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Kopfermann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Str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. 1, 85748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Garching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Germany</a:t>
            </a:r>
            <a:endParaRPr lang="hu-HU" sz="1600" b="0" i="0" dirty="0">
              <a:solidFill>
                <a:srgbClr val="3C3C3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Ludwig-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Maximilians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Universität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München</a:t>
            </a:r>
            <a:b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Chair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Experimental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Physics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—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Laser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Physics</a:t>
            </a:r>
            <a:b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Centre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Advanced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Laser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Applications</a:t>
            </a:r>
            <a:b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</a:b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Am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Coulombwall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 1, 85748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Garching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hu-HU" sz="1600" b="0" i="0" dirty="0" err="1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Germany</a:t>
            </a:r>
            <a:endParaRPr lang="hu-HU" sz="1600" b="0" i="0" dirty="0">
              <a:solidFill>
                <a:srgbClr val="3C3C3B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+49.89.32905.600 // </a:t>
            </a:r>
            <a:r>
              <a:rPr lang="hu-HU" sz="1600" b="0" i="0" dirty="0" err="1">
                <a:solidFill>
                  <a:srgbClr val="E62250"/>
                </a:solidFill>
                <a:effectLst/>
                <a:latin typeface="Arial" panose="020B0604020202020204" pitchFamily="34" charset="0"/>
                <a:hlinkClick r:id="rId3"/>
              </a:rPr>
              <a:t>attoworld.de</a:t>
            </a:r>
            <a:r>
              <a:rPr lang="hu-HU" sz="1600" b="0" i="0" dirty="0">
                <a:solidFill>
                  <a:srgbClr val="3C3C3B"/>
                </a:solidFill>
                <a:effectLst/>
                <a:latin typeface="Arial" panose="020B0604020202020204" pitchFamily="34" charset="0"/>
              </a:rPr>
              <a:t> // </a:t>
            </a:r>
            <a:r>
              <a:rPr lang="hu-HU" sz="1600" b="0" i="0" dirty="0" err="1">
                <a:solidFill>
                  <a:srgbClr val="E62250"/>
                </a:solidFill>
                <a:effectLst/>
                <a:latin typeface="Arial" panose="020B0604020202020204" pitchFamily="34" charset="0"/>
                <a:hlinkClick r:id="rId4"/>
              </a:rPr>
              <a:t>cmf.science</a:t>
            </a:r>
            <a:endParaRPr lang="hu-HU" sz="1600" b="0" i="0" dirty="0">
              <a:solidFill>
                <a:srgbClr val="3C3C3B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61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545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Emberi arc, személy, ruházat, nyakkendő látható&#10;&#10;Automatikusan generált leírás">
            <a:extLst>
              <a:ext uri="{FF2B5EF4-FFF2-40B4-BE49-F238E27FC236}">
                <a16:creationId xmlns:a16="http://schemas.microsoft.com/office/drawing/2014/main" id="{2ECED33B-4185-9AB6-8BA9-8072BF7D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49" y="686260"/>
            <a:ext cx="3854945" cy="2390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545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ép 1" descr="A képen Emberi arc, ruházat, személy, öltöny látható&#10;&#10;Automatikusan generált leírás">
            <a:extLst>
              <a:ext uri="{FF2B5EF4-FFF2-40B4-BE49-F238E27FC236}">
                <a16:creationId xmlns:a16="http://schemas.microsoft.com/office/drawing/2014/main" id="{1303A0C2-6019-4865-4908-2F7C59D1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947993"/>
            <a:ext cx="3854945" cy="20720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személy, Emberi arc, ruházat, nyakkendő látható&#10;&#10;Automatikusan generált leírás">
            <a:extLst>
              <a:ext uri="{FF2B5EF4-FFF2-40B4-BE49-F238E27FC236}">
                <a16:creationId xmlns:a16="http://schemas.microsoft.com/office/drawing/2014/main" id="{EB0C3942-C5E2-DE6B-3A6F-D430DF13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764" y="719757"/>
            <a:ext cx="6410084" cy="543254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BB156FD-363D-E448-68F4-DD95486C74D1}"/>
              </a:ext>
            </a:extLst>
          </p:cNvPr>
          <p:cNvSpPr txBox="1"/>
          <p:nvPr/>
        </p:nvSpPr>
        <p:spPr>
          <a:xfrm>
            <a:off x="5144764" y="719757"/>
            <a:ext cx="265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FF00"/>
                </a:solidFill>
              </a:rPr>
              <a:t>2023. december 8.</a:t>
            </a:r>
          </a:p>
        </p:txBody>
      </p:sp>
    </p:spTree>
    <p:extLst>
      <p:ext uri="{BB962C8B-B14F-4D97-AF65-F5344CB8AC3E}">
        <p14:creationId xmlns:p14="http://schemas.microsoft.com/office/powerpoint/2010/main" val="1877662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ttyImages-1845019089">
            <a:extLst>
              <a:ext uri="{FF2B5EF4-FFF2-40B4-BE49-F238E27FC236}">
                <a16:creationId xmlns:a16="http://schemas.microsoft.com/office/drawing/2014/main" id="{B4E0078A-2CB2-296A-ACC5-808E80B46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3" y="55964"/>
            <a:ext cx="6226083" cy="3506386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252EC3B-E0F0-AE92-DC88-39BEE252A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198" y="55964"/>
            <a:ext cx="3863805" cy="566125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B12BD8C4-0149-DA96-4131-AD2FA00A17C8}"/>
              </a:ext>
            </a:extLst>
          </p:cNvPr>
          <p:cNvSpPr txBox="1"/>
          <p:nvPr/>
        </p:nvSpPr>
        <p:spPr>
          <a:xfrm>
            <a:off x="245391" y="3889929"/>
            <a:ext cx="503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70C0"/>
                </a:solidFill>
              </a:rPr>
              <a:t>XVI. Károly Gusztáv svéd király átadja a Nobel-díjat</a:t>
            </a:r>
          </a:p>
          <a:p>
            <a:pPr algn="ctr"/>
            <a:r>
              <a:rPr lang="hu-HU" b="1" dirty="0">
                <a:solidFill>
                  <a:srgbClr val="0070C0"/>
                </a:solidFill>
              </a:rPr>
              <a:t>2023. december 10-én</a:t>
            </a:r>
          </a:p>
        </p:txBody>
      </p:sp>
      <p:pic>
        <p:nvPicPr>
          <p:cNvPr id="5" name="Kép 4" descr="A képen Emberi arc, személy, ruházat, mosoly látható&#10;&#10;Automatikusan generált leírás">
            <a:extLst>
              <a:ext uri="{FF2B5EF4-FFF2-40B4-BE49-F238E27FC236}">
                <a16:creationId xmlns:a16="http://schemas.microsoft.com/office/drawing/2014/main" id="{6BE5CC08-39E6-0E4B-EC0F-4DF0397CB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643" y="3414113"/>
            <a:ext cx="1708449" cy="2623756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163937A-246D-E85F-89E3-A0B4C8852524}"/>
              </a:ext>
            </a:extLst>
          </p:cNvPr>
          <p:cNvSpPr txBox="1"/>
          <p:nvPr/>
        </p:nvSpPr>
        <p:spPr>
          <a:xfrm>
            <a:off x="9853772" y="6037868"/>
            <a:ext cx="2378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solidFill>
                  <a:srgbClr val="0070C0"/>
                </a:solidFill>
              </a:rPr>
              <a:t>Krúdy Bori</a:t>
            </a:r>
          </a:p>
          <a:p>
            <a:pPr algn="ctr"/>
            <a:r>
              <a:rPr lang="hu-HU" b="1" dirty="0">
                <a:solidFill>
                  <a:srgbClr val="0070C0"/>
                </a:solidFill>
              </a:rPr>
              <a:t>a díszoklevél tervezője</a:t>
            </a:r>
          </a:p>
        </p:txBody>
      </p:sp>
    </p:spTree>
    <p:extLst>
      <p:ext uri="{BB962C8B-B14F-4D97-AF65-F5344CB8AC3E}">
        <p14:creationId xmlns:p14="http://schemas.microsoft.com/office/powerpoint/2010/main" val="364543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E2A3C0C-974D-D248-375A-3D7C02202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517" y="717016"/>
            <a:ext cx="4238625" cy="5972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7CD8075-9468-D268-0E8F-FCA23DAD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191" y="470659"/>
            <a:ext cx="4229100" cy="6200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68EE09B-6DB4-254D-DE6C-41943DB0F3A1}"/>
              </a:ext>
            </a:extLst>
          </p:cNvPr>
          <p:cNvSpPr txBox="1"/>
          <p:nvPr/>
        </p:nvSpPr>
        <p:spPr>
          <a:xfrm>
            <a:off x="204185" y="99100"/>
            <a:ext cx="7847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</a:rPr>
              <a:t>Archeometriai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</a:rPr>
              <a:t> konferencia a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</a:rPr>
              <a:t>Pázmándy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</a:rPr>
              <a:t> Kastélyban – 2023. márc. 10.</a:t>
            </a:r>
          </a:p>
        </p:txBody>
      </p:sp>
      <p:pic>
        <p:nvPicPr>
          <p:cNvPr id="7" name="Picture 17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776DED89-DEF2-E1EB-73CA-745F76E0F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1" y="717016"/>
            <a:ext cx="2845267" cy="17522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Kép 7" descr="A képen személy, férfi, beltéri látható&#10;&#10;Automatikusan generált leírás">
            <a:extLst>
              <a:ext uri="{FF2B5EF4-FFF2-40B4-BE49-F238E27FC236}">
                <a16:creationId xmlns:a16="http://schemas.microsoft.com/office/drawing/2014/main" id="{E02E0B9A-6D0A-FF71-439C-885CA8423E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7" y="2779588"/>
            <a:ext cx="1890612" cy="2115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0469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2422F1-3B3A-C9CF-8B7A-23725B2B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73"/>
            <a:ext cx="10515600" cy="693153"/>
          </a:xfrm>
        </p:spPr>
        <p:txBody>
          <a:bodyPr>
            <a:noAutofit/>
          </a:bodyPr>
          <a:lstStyle/>
          <a:p>
            <a:pPr algn="ctr"/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Calibri (Címsorok)"/>
              </a:rPr>
              <a:t>A középkori műkincsek </a:t>
            </a:r>
            <a:r>
              <a:rPr lang="hu-HU" sz="2400" b="1" dirty="0" err="1">
                <a:solidFill>
                  <a:schemeClr val="accent1">
                    <a:lumMod val="75000"/>
                  </a:schemeClr>
                </a:solidFill>
                <a:latin typeface="Calibri (Címsorok)"/>
              </a:rPr>
              <a:t>archeometriai</a:t>
            </a:r>
            <a:r>
              <a:rPr lang="hu-HU" sz="2400" b="1" dirty="0">
                <a:solidFill>
                  <a:schemeClr val="accent1">
                    <a:lumMod val="75000"/>
                  </a:schemeClr>
                </a:solidFill>
                <a:latin typeface="Calibri (Címsorok)"/>
              </a:rPr>
              <a:t> és fotó-optikai vizsgálata - nagyértékű műtárgyak érintésmentes, roncsolásmentes bevizsgálásának lehetősége</a:t>
            </a:r>
          </a:p>
        </p:txBody>
      </p:sp>
      <p:pic>
        <p:nvPicPr>
          <p:cNvPr id="3" name="Picture 19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A0D03B59-56ED-B414-7B64-B937EC1B6507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5" y="953831"/>
            <a:ext cx="5219272" cy="39147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1" descr="Two men standing in front of a bookshelf&#10;&#10;Description automatically generated with medium confidence">
            <a:extLst>
              <a:ext uri="{FF2B5EF4-FFF2-40B4-BE49-F238E27FC236}">
                <a16:creationId xmlns:a16="http://schemas.microsoft.com/office/drawing/2014/main" id="{FE3D6ADC-7CA4-450F-582C-4A8E04765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255" y="953770"/>
            <a:ext cx="3052445" cy="2860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picture containing floor, indoor, ceiling, person&#10;&#10;Description automatically generated">
            <a:extLst>
              <a:ext uri="{FF2B5EF4-FFF2-40B4-BE49-F238E27FC236}">
                <a16:creationId xmlns:a16="http://schemas.microsoft.com/office/drawing/2014/main" id="{4CB348BC-0BB5-74C7-2B10-9B6831BA7B9D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51" y="953770"/>
            <a:ext cx="3300095" cy="2475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2D61A5A-5B48-7425-3A1C-D0090AD9FA07}"/>
              </a:ext>
            </a:extLst>
          </p:cNvPr>
          <p:cNvSpPr txBox="1"/>
          <p:nvPr/>
        </p:nvSpPr>
        <p:spPr>
          <a:xfrm>
            <a:off x="5529366" y="3455308"/>
            <a:ext cx="3431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/>
              <a:t>Szentmiklósi László</a:t>
            </a:r>
          </a:p>
          <a:p>
            <a:pPr algn="ctr"/>
            <a:r>
              <a:rPr lang="hu-HU" sz="1600" b="1" dirty="0"/>
              <a:t>(Energiatudományi Kutatóközpont)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8AA9915B-EC96-EF86-0750-45FC5876BF51}"/>
              </a:ext>
            </a:extLst>
          </p:cNvPr>
          <p:cNvPicPr>
            <a:picLocks noChangeAspect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791" y="4066391"/>
            <a:ext cx="3526790" cy="264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014EC80A-4C7B-0119-F357-E093FE00E68B}"/>
              </a:ext>
            </a:extLst>
          </p:cNvPr>
          <p:cNvSpPr txBox="1"/>
          <p:nvPr/>
        </p:nvSpPr>
        <p:spPr>
          <a:xfrm>
            <a:off x="9163472" y="5633948"/>
            <a:ext cx="2867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t>Mozgai</a:t>
            </a:r>
            <a:r>
              <a:rPr lang="hu-H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t> Viktória </a:t>
            </a:r>
          </a:p>
          <a:p>
            <a:pPr algn="ctr"/>
            <a:r>
              <a:rPr lang="hu-H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t>(Csillagászati, Földtani és Geokémiai Kutatóintézet) </a:t>
            </a:r>
            <a:r>
              <a:rPr lang="hu-HU" sz="1600" b="1" dirty="0">
                <a:solidFill>
                  <a:srgbClr val="000000"/>
                </a:solidFill>
                <a:latin typeface="Calibri" panose="020F0502020204030204" pitchFamily="34" charset="0"/>
                <a:ea typeface="Arial Unicode MS"/>
              </a:rPr>
              <a:t>előadást tart a </a:t>
            </a:r>
            <a:r>
              <a:rPr lang="hu-HU" sz="16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t>Seuzo</a:t>
            </a:r>
            <a:r>
              <a:rPr lang="hu-HU" sz="1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 Unicode MS"/>
              </a:rPr>
              <a:t> kincsekről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2841292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97B952D9-9953-B890-537C-61DBF17D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rgbClr val="0070C0"/>
                </a:solidFill>
                <a:latin typeface="Calibri (Címsorok)"/>
              </a:rPr>
              <a:t>A KEMPELEN Alapítvány 2023. évi tevékenysége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B679A86-73CD-5A51-3880-AE3D3B79AB5B}"/>
              </a:ext>
            </a:extLst>
          </p:cNvPr>
          <p:cNvSpPr txBox="1"/>
          <p:nvPr/>
        </p:nvSpPr>
        <p:spPr>
          <a:xfrm>
            <a:off x="502687" y="2690347"/>
            <a:ext cx="3499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Beadvány dr. Novák Katalinnak, a Szent Korona Testület elnökének</a:t>
            </a:r>
            <a:endParaRPr lang="hu-HU" sz="20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2660EFE-BD6C-16E7-8C43-184C392AD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614" y="1168416"/>
            <a:ext cx="4024887" cy="5324459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E5BAB2D2-E503-EC5B-7402-A9608F0AE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710" y="1168416"/>
            <a:ext cx="3828330" cy="5324459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3578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97B952D9-9953-B890-537C-61DBF17D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0070C0"/>
                </a:solidFill>
                <a:latin typeface="Calibri (Címsorok)"/>
              </a:rPr>
              <a:t>A 2023. év tevékenysége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B679A86-73CD-5A51-3880-AE3D3B79AB5B}"/>
              </a:ext>
            </a:extLst>
          </p:cNvPr>
          <p:cNvSpPr txBox="1"/>
          <p:nvPr/>
        </p:nvSpPr>
        <p:spPr>
          <a:xfrm>
            <a:off x="771525" y="2296282"/>
            <a:ext cx="3406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Együttműködési megállapodás a Nemzeti Innovációs Ügynökség és KEMPELEN Alapítvány között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8C5CB4CC-02CE-F6DC-F6E4-6AB8A2777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063" y="1076324"/>
            <a:ext cx="4593212" cy="5483883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946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97B952D9-9953-B890-537C-61DBF17D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3259"/>
          </a:xfrm>
        </p:spPr>
        <p:txBody>
          <a:bodyPr>
            <a:normAutofit/>
          </a:bodyPr>
          <a:lstStyle/>
          <a:p>
            <a:r>
              <a:rPr lang="hu-HU" sz="3200" b="1" dirty="0">
                <a:solidFill>
                  <a:srgbClr val="0070C0"/>
                </a:solidFill>
                <a:latin typeface="Calibri (Címsorok)"/>
              </a:rPr>
              <a:t>A 2023. év dokumentumai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B679A86-73CD-5A51-3880-AE3D3B79AB5B}"/>
              </a:ext>
            </a:extLst>
          </p:cNvPr>
          <p:cNvSpPr txBox="1"/>
          <p:nvPr/>
        </p:nvSpPr>
        <p:spPr>
          <a:xfrm>
            <a:off x="773327" y="1951798"/>
            <a:ext cx="3406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KEMPELEN Alapítvány Adóbevallása és</a:t>
            </a:r>
          </a:p>
          <a:p>
            <a:r>
              <a:rPr lang="hu-HU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KSG Statisztikai Jelentés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1D18185-545F-AAEB-506B-BCBD7743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28" y="1278384"/>
            <a:ext cx="4347313" cy="5017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51BC4DB-A21B-CB9D-D741-7634FF930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287" y="1273331"/>
            <a:ext cx="3591969" cy="50222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61228E14-E879-E909-5A49-A7F8694E12A4}"/>
              </a:ext>
            </a:extLst>
          </p:cNvPr>
          <p:cNvSpPr txBox="1"/>
          <p:nvPr/>
        </p:nvSpPr>
        <p:spPr>
          <a:xfrm>
            <a:off x="847081" y="6400796"/>
            <a:ext cx="239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Baksa Zsófia könyvelő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36F868F-97C7-4055-3CD1-1009353F8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21" y="3510305"/>
            <a:ext cx="2549561" cy="2890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994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3CFA5-FC24-A454-2D50-FDD45E2AC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2750" y="1894553"/>
            <a:ext cx="5429250" cy="1858297"/>
          </a:xfrm>
          <a:noFill/>
        </p:spPr>
        <p:txBody>
          <a:bodyPr>
            <a:normAutofit/>
          </a:bodyPr>
          <a:lstStyle/>
          <a:p>
            <a:pPr algn="l"/>
            <a:r>
              <a:rPr lang="hu-HU" sz="3600" b="1" dirty="0">
                <a:latin typeface="Calibri (Headings)"/>
              </a:rPr>
              <a:t>Krausz Ferenc professzor és a Molekuláris Ujjlenyomat Kutató Központ (CMF)</a:t>
            </a:r>
            <a:endParaRPr lang="en-US" sz="3600" b="1" dirty="0">
              <a:latin typeface="Calibri (Headings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7BD63-8EF8-678A-2A91-34FD6A3CD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360"/>
          <a:stretch/>
        </p:blipFill>
        <p:spPr>
          <a:xfrm>
            <a:off x="186456" y="284086"/>
            <a:ext cx="6267859" cy="6146954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3654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8014D68-3E4E-53C5-A184-B6A29B03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1" y="1811045"/>
            <a:ext cx="3160450" cy="277871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hu-HU" sz="24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 KEMPELEN Alapítvány jogosult a személyi jövedelem 1%-</a:t>
            </a:r>
            <a:r>
              <a:rPr lang="hu-HU" sz="2400" b="1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nak</a:t>
            </a:r>
            <a:r>
              <a:rPr lang="hu-HU" sz="2400" b="1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az adózó rendelkezése szerinti felhasználásáról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A8A3C3F-957B-934B-6B0F-2EDF826F6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604" y="292348"/>
            <a:ext cx="4277473" cy="624448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48650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CD7F8C3-F1A4-AAFD-8673-E48C6B341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" b="11877"/>
          <a:stretch/>
        </p:blipFill>
        <p:spPr>
          <a:xfrm>
            <a:off x="637376" y="1512938"/>
            <a:ext cx="3343202" cy="293503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Nem érhető el leírás a fényképhez.">
            <a:extLst>
              <a:ext uri="{FF2B5EF4-FFF2-40B4-BE49-F238E27FC236}">
                <a16:creationId xmlns:a16="http://schemas.microsoft.com/office/drawing/2014/main" id="{79734D26-1F70-4769-AADD-2186C0AEF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" b="10368"/>
          <a:stretch/>
        </p:blipFill>
        <p:spPr bwMode="auto">
          <a:xfrm>
            <a:off x="6296820" y="1715030"/>
            <a:ext cx="4517578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C8B9F11-C806-C4BF-5100-CD3C893D1C43}"/>
              </a:ext>
            </a:extLst>
          </p:cNvPr>
          <p:cNvSpPr txBox="1"/>
          <p:nvPr/>
        </p:nvSpPr>
        <p:spPr>
          <a:xfrm>
            <a:off x="5690273" y="5706971"/>
            <a:ext cx="5730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Köszönöm a megtisztelő figyelmüket!</a:t>
            </a:r>
          </a:p>
        </p:txBody>
      </p:sp>
    </p:spTree>
    <p:extLst>
      <p:ext uri="{BB962C8B-B14F-4D97-AF65-F5344CB8AC3E}">
        <p14:creationId xmlns:p14="http://schemas.microsoft.com/office/powerpoint/2010/main" val="1929154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front and back of a cell phone&#10;&#10;Description automatically generated">
            <a:extLst>
              <a:ext uri="{FF2B5EF4-FFF2-40B4-BE49-F238E27FC236}">
                <a16:creationId xmlns:a16="http://schemas.microsoft.com/office/drawing/2014/main" id="{ED747BEF-A858-E43D-5106-220B8A535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0"/>
          <a:stretch/>
        </p:blipFill>
        <p:spPr>
          <a:xfrm>
            <a:off x="736702" y="1751806"/>
            <a:ext cx="3495675" cy="4449763"/>
          </a:xfrm>
          <a:prstGeom prst="rect">
            <a:avLst/>
          </a:prstGeom>
        </p:spPr>
      </p:pic>
      <p:pic>
        <p:nvPicPr>
          <p:cNvPr id="2054" name="Picture 6" descr="Hogyan szoktassam le kutyámat az ugatásról? | Zooplus Kutyamagazin">
            <a:extLst>
              <a:ext uri="{FF2B5EF4-FFF2-40B4-BE49-F238E27FC236}">
                <a16:creationId xmlns:a16="http://schemas.microsoft.com/office/drawing/2014/main" id="{9DE9BA3A-CE92-659A-8AE0-135E3AC8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844675"/>
            <a:ext cx="2254250" cy="2254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iért koccintunk?">
            <a:extLst>
              <a:ext uri="{FF2B5EF4-FFF2-40B4-BE49-F238E27FC236}">
                <a16:creationId xmlns:a16="http://schemas.microsoft.com/office/drawing/2014/main" id="{EC360D5B-CFFE-30F7-4084-ACA87125E5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1844675"/>
            <a:ext cx="3421063" cy="2254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+ 1 dolog a nevetésről - 7köznapi pszichológia">
            <a:extLst>
              <a:ext uri="{FF2B5EF4-FFF2-40B4-BE49-F238E27FC236}">
                <a16:creationId xmlns:a16="http://schemas.microsoft.com/office/drawing/2014/main" id="{8E0DC03D-825E-3AB1-81CE-53D244E2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62425"/>
            <a:ext cx="5738813" cy="2132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01D978-0DAA-5974-F0EF-5ED78ABA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4000" b="1" kern="1200" dirty="0">
                <a:solidFill>
                  <a:srgbClr val="0070C0"/>
                </a:solidFill>
                <a:latin typeface="Calibri (Headings)"/>
              </a:rPr>
              <a:t>Az átkos h</a:t>
            </a:r>
            <a:r>
              <a:rPr lang="en-US" sz="4000" b="1" kern="1200" dirty="0" err="1">
                <a:solidFill>
                  <a:srgbClr val="0070C0"/>
                </a:solidFill>
                <a:latin typeface="Calibri (Headings)"/>
              </a:rPr>
              <a:t>áttérzaj</a:t>
            </a:r>
            <a:endParaRPr lang="en-US" sz="4000" b="1" kern="1200" dirty="0">
              <a:solidFill>
                <a:srgbClr val="0070C0"/>
              </a:solidFill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425173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A044-5E7E-E90D-A0EB-72DA574C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07" y="1481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2800" b="1" kern="1200" dirty="0">
                <a:solidFill>
                  <a:srgbClr val="0070C0"/>
                </a:solidFill>
                <a:latin typeface="Calibri (Headings)"/>
              </a:rPr>
              <a:t>Gerjesztett molekulák által kibocsájtott infravörös hullám (E</a:t>
            </a:r>
            <a:r>
              <a:rPr lang="hu-HU" sz="2800" b="1" kern="1200" baseline="-25000" dirty="0">
                <a:solidFill>
                  <a:srgbClr val="0070C0"/>
                </a:solidFill>
                <a:latin typeface="Calibri (Headings)"/>
              </a:rPr>
              <a:t>GMF</a:t>
            </a:r>
            <a:r>
              <a:rPr lang="hu-HU" sz="2800" b="1" kern="1200" dirty="0">
                <a:solidFill>
                  <a:srgbClr val="0070C0"/>
                </a:solidFill>
                <a:latin typeface="Calibri (Headings)"/>
              </a:rPr>
              <a:t>)</a:t>
            </a:r>
            <a:endParaRPr lang="en-US" sz="2800" b="1" kern="1200" dirty="0">
              <a:solidFill>
                <a:srgbClr val="0070C0"/>
              </a:solidFill>
              <a:latin typeface="Calibri (Headings)"/>
            </a:endParaRPr>
          </a:p>
        </p:txBody>
      </p:sp>
      <p:pic>
        <p:nvPicPr>
          <p:cNvPr id="5" name="Content Placeholder 4" descr="A blue sound wave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4DB01811-9A2E-609F-9DDC-A7FA96BD6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392" y="1294983"/>
            <a:ext cx="9290284" cy="1974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1D2BA-B52E-F709-AC37-3F339C13C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43889">
            <a:off x="7218047" y="1188872"/>
            <a:ext cx="2246088" cy="23878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548AE-660C-4FAF-AF3B-ED2209ECB3F5}"/>
              </a:ext>
            </a:extLst>
          </p:cNvPr>
          <p:cNvSpPr txBox="1"/>
          <p:nvPr/>
        </p:nvSpPr>
        <p:spPr>
          <a:xfrm>
            <a:off x="4867275" y="3699777"/>
            <a:ext cx="16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Vérplazma</a:t>
            </a:r>
            <a:endParaRPr lang="en-US" sz="2400" b="1" dirty="0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A781C441-F1D6-A9CD-1C0D-1BDD9D7B9730}"/>
              </a:ext>
            </a:extLst>
          </p:cNvPr>
          <p:cNvSpPr/>
          <p:nvPr/>
        </p:nvSpPr>
        <p:spPr>
          <a:xfrm rot="2609177">
            <a:off x="5810633" y="3187954"/>
            <a:ext cx="218691" cy="5480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0E837-CB35-EAF7-3980-F51A356AFE9B}"/>
              </a:ext>
            </a:extLst>
          </p:cNvPr>
          <p:cNvSpPr txBox="1"/>
          <p:nvPr/>
        </p:nvSpPr>
        <p:spPr>
          <a:xfrm>
            <a:off x="9050889" y="3391283"/>
            <a:ext cx="265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IR lézer fényforrás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3E9D91-97B6-86F9-A4AA-EC5A7C31A00F}"/>
              </a:ext>
            </a:extLst>
          </p:cNvPr>
          <p:cNvSpPr txBox="1"/>
          <p:nvPr/>
        </p:nvSpPr>
        <p:spPr>
          <a:xfrm>
            <a:off x="7285704" y="1650426"/>
            <a:ext cx="6928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b="1" dirty="0">
                <a:latin typeface="Abadi Extra Light" panose="020B0204020104020204" pitchFamily="34" charset="0"/>
              </a:rPr>
              <a:t>X</a:t>
            </a:r>
            <a:endParaRPr lang="en-US" sz="7200" b="1" dirty="0">
              <a:latin typeface="Abadi Extra Light" panose="020B0204020104020204" pitchFamily="34" charset="0"/>
            </a:endParaRPr>
          </a:p>
        </p:txBody>
      </p:sp>
      <p:grpSp>
        <p:nvGrpSpPr>
          <p:cNvPr id="17" name="Csoportba foglalás 16">
            <a:extLst>
              <a:ext uri="{FF2B5EF4-FFF2-40B4-BE49-F238E27FC236}">
                <a16:creationId xmlns:a16="http://schemas.microsoft.com/office/drawing/2014/main" id="{00F2F3C6-CFD5-9977-4EF3-FDD879FCAF83}"/>
              </a:ext>
            </a:extLst>
          </p:cNvPr>
          <p:cNvGrpSpPr/>
          <p:nvPr/>
        </p:nvGrpSpPr>
        <p:grpSpPr>
          <a:xfrm>
            <a:off x="6743700" y="3269169"/>
            <a:ext cx="1733550" cy="1779083"/>
            <a:chOff x="6762750" y="4342269"/>
            <a:chExt cx="1733550" cy="1858506"/>
          </a:xfrm>
        </p:grpSpPr>
        <p:cxnSp>
          <p:nvCxnSpPr>
            <p:cNvPr id="4" name="Egyenes összekötő 3">
              <a:extLst>
                <a:ext uri="{FF2B5EF4-FFF2-40B4-BE49-F238E27FC236}">
                  <a16:creationId xmlns:a16="http://schemas.microsoft.com/office/drawing/2014/main" id="{35989471-7EC2-A97E-FE3B-E6FC919269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2750" y="4342269"/>
              <a:ext cx="28575" cy="185850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Egyenes összekötő 5">
              <a:extLst>
                <a:ext uri="{FF2B5EF4-FFF2-40B4-BE49-F238E27FC236}">
                  <a16:creationId xmlns:a16="http://schemas.microsoft.com/office/drawing/2014/main" id="{5A120C01-A07D-B6BB-978D-ED711553474B}"/>
                </a:ext>
              </a:extLst>
            </p:cNvPr>
            <p:cNvCxnSpPr>
              <a:cxnSpLocks/>
            </p:cNvCxnSpPr>
            <p:nvPr/>
          </p:nvCxnSpPr>
          <p:spPr>
            <a:xfrm>
              <a:off x="8496300" y="5086350"/>
              <a:ext cx="0" cy="1114425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>
              <a:extLst>
                <a:ext uri="{FF2B5EF4-FFF2-40B4-BE49-F238E27FC236}">
                  <a16:creationId xmlns:a16="http://schemas.microsoft.com/office/drawing/2014/main" id="{3876A3FE-8FE6-5F12-D7FC-E25CBCC69DCD}"/>
                </a:ext>
              </a:extLst>
            </p:cNvPr>
            <p:cNvCxnSpPr/>
            <p:nvPr/>
          </p:nvCxnSpPr>
          <p:spPr>
            <a:xfrm>
              <a:off x="7639050" y="5638800"/>
              <a:ext cx="7810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>
              <a:extLst>
                <a:ext uri="{FF2B5EF4-FFF2-40B4-BE49-F238E27FC236}">
                  <a16:creationId xmlns:a16="http://schemas.microsoft.com/office/drawing/2014/main" id="{1CBF88FF-90F7-2D4A-5461-8E073123B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8475" y="5638800"/>
              <a:ext cx="7810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9D685B5D-2F4C-A2F6-099D-DF4821E19F6A}"/>
                </a:ext>
              </a:extLst>
            </p:cNvPr>
            <p:cNvSpPr txBox="1"/>
            <p:nvPr/>
          </p:nvSpPr>
          <p:spPr>
            <a:xfrm>
              <a:off x="7239000" y="5219700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b="1" dirty="0"/>
                <a:t>30 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490E3EC3-3C21-76DA-B5FE-A65A12EC0AE7}"/>
                  </a:ext>
                </a:extLst>
              </p:cNvPr>
              <p:cNvSpPr txBox="1"/>
              <p:nvPr/>
            </p:nvSpPr>
            <p:spPr>
              <a:xfrm>
                <a:off x="5095875" y="5414866"/>
                <a:ext cx="6096000" cy="5569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18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 </a:t>
                </a:r>
                <a14:m>
                  <m:oMath xmlns:m="http://schemas.openxmlformats.org/officeDocument/2006/math"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𝒍</m:t>
                        </m:r>
                      </m:num>
                      <m:den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num>
                      <m:den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sup>
                        </m:sSup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  <m:sup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hu-HU" sz="1800" b="1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p>
                        </m:sSup>
                      </m:den>
                    </m:f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sup>
                    </m:sSup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hu-HU" sz="1800" b="1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≫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𝒇𝒔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hu-HU" sz="18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sup>
                    </m:sSup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hu-HU" sz="18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endParaRPr lang="hu-HU" sz="18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490E3EC3-3C21-76DA-B5FE-A65A12EC0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5414866"/>
                <a:ext cx="6096000" cy="5569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Egyenes összekötő 21">
            <a:extLst>
              <a:ext uri="{FF2B5EF4-FFF2-40B4-BE49-F238E27FC236}">
                <a16:creationId xmlns:a16="http://schemas.microsoft.com/office/drawing/2014/main" id="{D1187A84-EB22-DF69-94AA-5029EA95E056}"/>
              </a:ext>
            </a:extLst>
          </p:cNvPr>
          <p:cNvCxnSpPr>
            <a:cxnSpLocks/>
          </p:cNvCxnSpPr>
          <p:nvPr/>
        </p:nvCxnSpPr>
        <p:spPr>
          <a:xfrm>
            <a:off x="8477250" y="2857502"/>
            <a:ext cx="0" cy="10668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7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AECD-898C-DDD4-9859-2FEDBD085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008" y="557195"/>
            <a:ext cx="10178934" cy="132873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900" b="1" kern="1200" dirty="0">
                <a:solidFill>
                  <a:srgbClr val="0070C0"/>
                </a:solidFill>
                <a:latin typeface="Calibri (Headings)"/>
              </a:rPr>
              <a:t>A </a:t>
            </a:r>
            <a:r>
              <a:rPr lang="hu-HU" sz="2900" b="1" kern="1200" dirty="0">
                <a:solidFill>
                  <a:srgbClr val="0070C0"/>
                </a:solidFill>
                <a:latin typeface="Calibri (Headings)"/>
              </a:rPr>
              <a:t>műszer bonyolult és rendkívül drága</a:t>
            </a:r>
            <a:r>
              <a:rPr lang="en-US" sz="2900" b="1" kern="1200" dirty="0">
                <a:solidFill>
                  <a:srgbClr val="0070C0"/>
                </a:solidFill>
                <a:latin typeface="Calibri (Headings)"/>
              </a:rPr>
              <a:t>; </a:t>
            </a:r>
            <a:br>
              <a:rPr lang="hu-HU" sz="2900" b="1" kern="1200" dirty="0">
                <a:solidFill>
                  <a:srgbClr val="0070C0"/>
                </a:solidFill>
                <a:latin typeface="Calibri (Headings)"/>
              </a:rPr>
            </a:br>
            <a:r>
              <a:rPr lang="hu-HU" sz="2900" b="1" dirty="0">
                <a:solidFill>
                  <a:srgbClr val="0070C0"/>
                </a:solidFill>
                <a:latin typeface="Calibri (Headings)"/>
              </a:rPr>
              <a:t>világviszonylatban </a:t>
            </a:r>
            <a:r>
              <a:rPr lang="hu-HU" sz="2900" b="1" kern="1200" dirty="0">
                <a:solidFill>
                  <a:srgbClr val="0070C0"/>
                </a:solidFill>
                <a:latin typeface="Calibri (Headings)"/>
              </a:rPr>
              <a:t>összesen</a:t>
            </a:r>
            <a:r>
              <a:rPr lang="en-US" sz="2900" b="1" kern="1200" dirty="0">
                <a:solidFill>
                  <a:srgbClr val="0070C0"/>
                </a:solidFill>
                <a:latin typeface="Calibri (Headings)"/>
              </a:rPr>
              <a:t> 2 db. </a:t>
            </a:r>
            <a:r>
              <a:rPr lang="hu-HU" sz="2900" b="1" kern="1200" dirty="0">
                <a:solidFill>
                  <a:srgbClr val="0070C0"/>
                </a:solidFill>
                <a:latin typeface="Calibri (Headings)"/>
              </a:rPr>
              <a:t>létezik</a:t>
            </a:r>
            <a:r>
              <a:rPr lang="en-US" sz="2900" b="1" kern="1200" dirty="0">
                <a:solidFill>
                  <a:srgbClr val="0070C0"/>
                </a:solidFill>
                <a:latin typeface="Calibri (Headings)"/>
              </a:rPr>
              <a:t> </a:t>
            </a:r>
            <a:r>
              <a:rPr lang="hu-HU" sz="2900" b="1" kern="1200" dirty="0">
                <a:solidFill>
                  <a:srgbClr val="0070C0"/>
                </a:solidFill>
                <a:latin typeface="Calibri (Headings)"/>
              </a:rPr>
              <a:t>belőle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E1DB9-E5C5-4BAB-6D0F-8C1584851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44" r="2384" b="2"/>
          <a:stretch/>
        </p:blipFill>
        <p:spPr>
          <a:xfrm>
            <a:off x="159005" y="2214056"/>
            <a:ext cx="5486442" cy="36779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951516-67A2-26D5-6FE1-EEFE2337E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453" y="2294033"/>
            <a:ext cx="6228542" cy="32775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4685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FBFE-D11D-69D1-C998-CCAB15C3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9621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Infravörös spektrum </a:t>
            </a:r>
            <a:br>
              <a:rPr lang="hu-HU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hu-HU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</a:t>
            </a:r>
            <a:r>
              <a:rPr lang="hu-HU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hu-HU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molekula ujjlenyomata</a:t>
            </a:r>
          </a:p>
        </p:txBody>
      </p:sp>
      <p:pic>
        <p:nvPicPr>
          <p:cNvPr id="1026" name="Picture 2" descr="D-Glucose – Database of ATR-FT-IR spectra of various materials">
            <a:extLst>
              <a:ext uri="{FF2B5EF4-FFF2-40B4-BE49-F238E27FC236}">
                <a16:creationId xmlns:a16="http://schemas.microsoft.com/office/drawing/2014/main" id="{380A68E7-6519-051F-95A8-C2807EBC2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1623" y="1268963"/>
            <a:ext cx="7197732" cy="4730621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54E93256-AC60-D09D-B3EC-9410E6D4CADB}"/>
              </a:ext>
            </a:extLst>
          </p:cNvPr>
          <p:cNvGrpSpPr/>
          <p:nvPr/>
        </p:nvGrpSpPr>
        <p:grpSpPr>
          <a:xfrm>
            <a:off x="2930951" y="122524"/>
            <a:ext cx="1815067" cy="2536027"/>
            <a:chOff x="2911901" y="122524"/>
            <a:chExt cx="1815067" cy="2536027"/>
          </a:xfrm>
        </p:grpSpPr>
        <p:pic>
          <p:nvPicPr>
            <p:cNvPr id="1028" name="Picture 4" descr="G5767_D-(+)-Glucose | e브릭몰">
              <a:extLst>
                <a:ext uri="{FF2B5EF4-FFF2-40B4-BE49-F238E27FC236}">
                  <a16:creationId xmlns:a16="http://schemas.microsoft.com/office/drawing/2014/main" id="{E49C0A2E-7A2E-C238-9DD3-F7A68FCB9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901" y="122524"/>
              <a:ext cx="1815067" cy="207436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762B730-703B-ECCB-9080-E979FCECC3F9}"/>
                </a:ext>
              </a:extLst>
            </p:cNvPr>
            <p:cNvSpPr txBox="1"/>
            <p:nvPr/>
          </p:nvSpPr>
          <p:spPr>
            <a:xfrm>
              <a:off x="3344809" y="2196886"/>
              <a:ext cx="1043234" cy="461665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sz="2400" b="1" dirty="0">
                  <a:solidFill>
                    <a:srgbClr val="0070C0"/>
                  </a:solidFill>
                </a:rPr>
                <a:t>Glükóz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2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DD63D8-62A8-46C5-6DEA-A0CD7C2B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1" y="365125"/>
            <a:ext cx="3714161" cy="1325563"/>
          </a:xfrm>
        </p:spPr>
        <p:txBody>
          <a:bodyPr>
            <a:normAutofit/>
          </a:bodyPr>
          <a:lstStyle/>
          <a:p>
            <a:endParaRPr lang="hu-HU" sz="32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B2D7659-7CBF-75A4-8E4E-6491432AF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934" y="130715"/>
            <a:ext cx="5047040" cy="659657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Kép 8" descr="A képen szöveg, képernyőkép, Grafikus tervezés, Grafika látható&#10;&#10;Automatikusan generált leírás">
            <a:extLst>
              <a:ext uri="{FF2B5EF4-FFF2-40B4-BE49-F238E27FC236}">
                <a16:creationId xmlns:a16="http://schemas.microsoft.com/office/drawing/2014/main" id="{1BB74909-2F01-A0A4-6D3C-3CDE36E3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26" y="59873"/>
            <a:ext cx="5760720" cy="239014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CF1C66A-4CAE-EBDE-116D-D17A21FDEAD7}"/>
              </a:ext>
            </a:extLst>
          </p:cNvPr>
          <p:cNvSpPr txBox="1"/>
          <p:nvPr/>
        </p:nvSpPr>
        <p:spPr>
          <a:xfrm>
            <a:off x="379671" y="2665018"/>
            <a:ext cx="5760719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hu-HU" b="1" dirty="0"/>
              <a:t>c</a:t>
            </a:r>
            <a:r>
              <a:rPr lang="hu-HU" dirty="0"/>
              <a:t>: FT-IR folyékony ömlesztett szérum és plazma minták, amelyeket IMF felvételére használtak (vízkorrekció és normalizálás után). </a:t>
            </a:r>
            <a:r>
              <a:rPr lang="hu-HU" b="1" dirty="0"/>
              <a:t>d</a:t>
            </a:r>
            <a:r>
              <a:rPr lang="hu-HU" dirty="0"/>
              <a:t>: az eseteket a referencia részcsoportokkal (</a:t>
            </a:r>
            <a:r>
              <a:rPr lang="hu-HU" dirty="0" err="1"/>
              <a:t>kohorszokkal</a:t>
            </a:r>
            <a:r>
              <a:rPr lang="hu-HU" dirty="0"/>
              <a:t>) egyeztették életkor, nem és testtömeg index (BMI) szerint. </a:t>
            </a:r>
            <a:r>
              <a:rPr lang="hu-HU" b="1" dirty="0"/>
              <a:t>e</a:t>
            </a:r>
            <a:r>
              <a:rPr lang="hu-HU" dirty="0"/>
              <a:t>. gépi tanulást alkalmaztak az egyes ráktípusok diagnosztizálásának hatékonyságára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CD5543F-A38A-9475-C8AB-FF1655FACDAE}"/>
              </a:ext>
            </a:extLst>
          </p:cNvPr>
          <p:cNvSpPr txBox="1"/>
          <p:nvPr/>
        </p:nvSpPr>
        <p:spPr>
          <a:xfrm>
            <a:off x="379671" y="5397829"/>
            <a:ext cx="5874895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Huber M., </a:t>
            </a:r>
            <a:r>
              <a:rPr lang="en-US" sz="1400" dirty="0" err="1"/>
              <a:t>Kepesidis</a:t>
            </a:r>
            <a:r>
              <a:rPr lang="en-US" sz="1400" dirty="0"/>
              <a:t> K.V., Voronina L., Fleischmann F., Fill E., Hermann J., Koch I., </a:t>
            </a:r>
            <a:r>
              <a:rPr lang="en-US" sz="1400" dirty="0" err="1"/>
              <a:t>Milger-Kneidinger</a:t>
            </a:r>
            <a:r>
              <a:rPr lang="en-US" sz="1400" dirty="0"/>
              <a:t> K., </a:t>
            </a:r>
            <a:r>
              <a:rPr lang="en-US" sz="1400" dirty="0" err="1"/>
              <a:t>Kolben</a:t>
            </a:r>
            <a:r>
              <a:rPr lang="en-US" sz="1400" dirty="0"/>
              <a:t> T., Schulz G.B., </a:t>
            </a:r>
            <a:r>
              <a:rPr lang="en-US" sz="1400" dirty="0" err="1"/>
              <a:t>Jokisch</a:t>
            </a:r>
            <a:r>
              <a:rPr lang="en-US" sz="1400" dirty="0"/>
              <a:t> F., Behr J., </a:t>
            </a:r>
            <a:r>
              <a:rPr lang="en-US" sz="1400" dirty="0" err="1"/>
              <a:t>Harbeck</a:t>
            </a:r>
            <a:r>
              <a:rPr lang="en-US" sz="1400" dirty="0"/>
              <a:t> N., Reiser M., </a:t>
            </a:r>
            <a:r>
              <a:rPr lang="en-US" sz="1400" dirty="0" err="1"/>
              <a:t>Stief</a:t>
            </a:r>
            <a:r>
              <a:rPr lang="en-US" sz="1400" dirty="0"/>
              <a:t> C., Krausz F., Zigman M.* </a:t>
            </a:r>
            <a:r>
              <a:rPr lang="hu-HU" sz="1400" dirty="0"/>
              <a:t>”</a:t>
            </a:r>
            <a:r>
              <a:rPr lang="en-US" sz="1400" dirty="0"/>
              <a:t>Infrared molecular fingerprinting of </a:t>
            </a:r>
          </a:p>
          <a:p>
            <a:pPr algn="just"/>
            <a:r>
              <a:rPr lang="en-US" sz="1400" dirty="0"/>
              <a:t>blood-based liquid biopsies for the detection of cancer.”</a:t>
            </a:r>
            <a:r>
              <a:rPr lang="hu-HU" sz="1400" dirty="0"/>
              <a:t> </a:t>
            </a:r>
            <a:r>
              <a:rPr lang="pt-BR" sz="1400" i="1" dirty="0"/>
              <a:t>eLife</a:t>
            </a:r>
            <a:r>
              <a:rPr lang="pt-BR" sz="1400" dirty="0"/>
              <a:t> </a:t>
            </a:r>
            <a:r>
              <a:rPr lang="pt-BR" sz="1400" b="1" dirty="0"/>
              <a:t>2021</a:t>
            </a:r>
            <a:r>
              <a:rPr lang="hu-HU" sz="1400" dirty="0"/>
              <a:t>,</a:t>
            </a:r>
            <a:r>
              <a:rPr lang="hu-HU" sz="1400" b="1" dirty="0"/>
              <a:t> </a:t>
            </a:r>
            <a:r>
              <a:rPr lang="pt-BR" sz="1400" i="1" dirty="0"/>
              <a:t>10</a:t>
            </a:r>
            <a:r>
              <a:rPr lang="hu-HU" sz="1400" i="1" dirty="0"/>
              <a:t>,</a:t>
            </a:r>
            <a:r>
              <a:rPr lang="hu-HU" sz="1400" dirty="0"/>
              <a:t> </a:t>
            </a:r>
            <a:r>
              <a:rPr lang="pt-BR" sz="1400" dirty="0"/>
              <a:t>e68758</a:t>
            </a:r>
            <a:r>
              <a:rPr lang="hu-HU" sz="1400" dirty="0"/>
              <a:t> (pp.1-20)</a:t>
            </a:r>
            <a:r>
              <a:rPr lang="pt-BR" sz="1400" dirty="0"/>
              <a:t>. DOI: </a:t>
            </a:r>
            <a:r>
              <a:rPr lang="pt-BR" sz="1400" dirty="0">
                <a:hlinkClick r:id="rId4"/>
              </a:rPr>
              <a:t>https://doi.org/10.7554/eLife.68758</a:t>
            </a:r>
            <a:r>
              <a:rPr lang="hu-HU" sz="1400" dirty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0869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47AD3-A9FA-5A8A-AF7E-E33B7BCC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139979"/>
            <a:ext cx="11210925" cy="5764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u-HU" sz="3200" b="1" kern="1200" dirty="0">
                <a:solidFill>
                  <a:srgbClr val="FF0000"/>
                </a:solidFill>
                <a:latin typeface="Calibri (Headings)"/>
              </a:rPr>
              <a:t>Tüdőrák</a:t>
            </a:r>
            <a:r>
              <a:rPr lang="hu-HU" sz="3200" kern="1200" dirty="0">
                <a:latin typeface="Calibri (Headings)"/>
              </a:rPr>
              <a:t>,</a:t>
            </a:r>
            <a:r>
              <a:rPr lang="hu-HU" sz="3200" kern="1200" dirty="0">
                <a:solidFill>
                  <a:schemeClr val="bg1"/>
                </a:solidFill>
                <a:latin typeface="Calibri (Headings)"/>
              </a:rPr>
              <a:t> </a:t>
            </a:r>
            <a:r>
              <a:rPr lang="hu-HU" sz="3200" b="1" kern="1200" dirty="0">
                <a:solidFill>
                  <a:srgbClr val="7030A0"/>
                </a:solidFill>
                <a:latin typeface="Calibri (Headings)"/>
              </a:rPr>
              <a:t>emlőrák</a:t>
            </a:r>
            <a:r>
              <a:rPr lang="hu-HU" sz="3200" kern="1200" dirty="0">
                <a:latin typeface="Calibri (Headings)"/>
              </a:rPr>
              <a:t>,</a:t>
            </a:r>
            <a:r>
              <a:rPr lang="hu-HU" sz="3200" kern="1200" dirty="0">
                <a:solidFill>
                  <a:schemeClr val="bg1"/>
                </a:solidFill>
                <a:latin typeface="Calibri (Headings)"/>
              </a:rPr>
              <a:t> </a:t>
            </a:r>
            <a:r>
              <a:rPr lang="hu-HU" sz="3200" b="1" kern="1200" dirty="0">
                <a:solidFill>
                  <a:schemeClr val="accent4">
                    <a:lumMod val="75000"/>
                  </a:schemeClr>
                </a:solidFill>
                <a:latin typeface="Calibri (Headings)"/>
              </a:rPr>
              <a:t>húgyhólyagrák</a:t>
            </a:r>
            <a:r>
              <a:rPr lang="hu-HU" sz="3200" kern="1200" dirty="0">
                <a:solidFill>
                  <a:schemeClr val="accent4">
                    <a:lumMod val="75000"/>
                  </a:schemeClr>
                </a:solidFill>
                <a:latin typeface="Calibri (Headings)"/>
              </a:rPr>
              <a:t> </a:t>
            </a:r>
            <a:r>
              <a:rPr lang="hu-HU" sz="3200" kern="1200" dirty="0">
                <a:latin typeface="Calibri (Headings)"/>
              </a:rPr>
              <a:t>és</a:t>
            </a:r>
            <a:r>
              <a:rPr lang="hu-HU" sz="3200" kern="1200" dirty="0">
                <a:solidFill>
                  <a:schemeClr val="bg1"/>
                </a:solidFill>
                <a:latin typeface="Calibri (Headings)"/>
              </a:rPr>
              <a:t> </a:t>
            </a:r>
            <a:r>
              <a:rPr lang="hu-HU" sz="3200" b="1" kern="1200" dirty="0">
                <a:solidFill>
                  <a:srgbClr val="00B0F0"/>
                </a:solidFill>
                <a:latin typeface="Calibri (Headings)"/>
              </a:rPr>
              <a:t>prosztatarák</a:t>
            </a:r>
            <a:r>
              <a:rPr lang="hu-HU" sz="3200" kern="1200" dirty="0">
                <a:solidFill>
                  <a:schemeClr val="bg1"/>
                </a:solidFill>
                <a:latin typeface="Calibri (Headings)"/>
              </a:rPr>
              <a:t> </a:t>
            </a:r>
            <a:r>
              <a:rPr lang="hu-HU" sz="3200" kern="1200" dirty="0">
                <a:latin typeface="Calibri (Headings)"/>
              </a:rPr>
              <a:t>sajátos mintázatai</a:t>
            </a:r>
            <a:endParaRPr lang="en-US" sz="3200" kern="1200" dirty="0">
              <a:latin typeface="Calibri (Headings)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EB62FCE-D7DF-5321-F6FB-483849312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41" y="896243"/>
            <a:ext cx="7693063" cy="5821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BC3F497-4BD4-A086-5D0C-B029E9383F45}"/>
              </a:ext>
            </a:extLst>
          </p:cNvPr>
          <p:cNvSpPr txBox="1"/>
          <p:nvPr/>
        </p:nvSpPr>
        <p:spPr>
          <a:xfrm>
            <a:off x="8939813" y="1207363"/>
            <a:ext cx="3124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600" b="1" dirty="0"/>
              <a:t>a-a’’’</a:t>
            </a:r>
            <a:r>
              <a:rPr lang="hu-HU" sz="1600" dirty="0"/>
              <a:t>: Differenciális ujjlenyomatok (a referencia szórása; a </a:t>
            </a:r>
            <a:r>
              <a:rPr lang="hu-HU" sz="1600" dirty="0" err="1"/>
              <a:t>kohorszok</a:t>
            </a:r>
            <a:r>
              <a:rPr lang="hu-HU" sz="1600" dirty="0"/>
              <a:t> szürke területekként jelennek meg)</a:t>
            </a:r>
          </a:p>
          <a:p>
            <a:pPr algn="just"/>
            <a:endParaRPr lang="hu-HU" sz="1600" dirty="0"/>
          </a:p>
          <a:p>
            <a:pPr algn="just"/>
            <a:r>
              <a:rPr lang="hu-HU" sz="1600" b="1" dirty="0"/>
              <a:t>b-b’’’</a:t>
            </a:r>
            <a:r>
              <a:rPr lang="hu-HU" sz="1600" dirty="0"/>
              <a:t>: a </a:t>
            </a:r>
            <a:r>
              <a:rPr lang="hu-HU" sz="1600" dirty="0" err="1"/>
              <a:t>Student</a:t>
            </a:r>
            <a:r>
              <a:rPr lang="hu-HU" sz="1600" dirty="0"/>
              <a:t> t-teszt </a:t>
            </a:r>
            <a:r>
              <a:rPr lang="hu-HU" sz="1600" dirty="0" err="1"/>
              <a:t>kétirányú</a:t>
            </a:r>
            <a:r>
              <a:rPr lang="hu-HU" sz="1600" dirty="0"/>
              <a:t> p-értéke</a:t>
            </a:r>
          </a:p>
          <a:p>
            <a:pPr algn="just"/>
            <a:r>
              <a:rPr lang="hu-HU" sz="1600" dirty="0"/>
              <a:t> </a:t>
            </a:r>
          </a:p>
          <a:p>
            <a:pPr algn="just"/>
            <a:r>
              <a:rPr lang="hu-HU" sz="1600" b="1" dirty="0"/>
              <a:t>c-c’’’</a:t>
            </a:r>
            <a:r>
              <a:rPr lang="hu-HU" sz="1600" dirty="0"/>
              <a:t>: a detektálás működési jelleggörbéje alatti terület (AUC) hullámszámonként (Mann–Whitney U teszt alkalmazásával kivonva) a kombinált modell AUC értékéhez képest (szaggatott vízszintes vonalak).</a:t>
            </a:r>
          </a:p>
        </p:txBody>
      </p:sp>
    </p:spTree>
    <p:extLst>
      <p:ext uri="{BB962C8B-B14F-4D97-AF65-F5344CB8AC3E}">
        <p14:creationId xmlns:p14="http://schemas.microsoft.com/office/powerpoint/2010/main" val="1190215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7C28-5DB8-B301-E4C6-A74DCBA2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47" y="453905"/>
            <a:ext cx="10827058" cy="913259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>
                <a:solidFill>
                  <a:schemeClr val="accent5">
                    <a:lumMod val="75000"/>
                  </a:schemeClr>
                </a:solidFill>
                <a:latin typeface="Calibri (Headings)"/>
              </a:rPr>
              <a:t>A VALOR HUNGARIAE szerepe a CMF projekt sikerre vitelében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libri (Headings)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6C423-8609-39D9-3FFA-E3451BDCB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663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hu-HU" dirty="0"/>
              <a:t>Krausz Ferenc professzor és munkatársa, Dr. Mihaela </a:t>
            </a:r>
            <a:r>
              <a:rPr lang="hu-HU" dirty="0" err="1"/>
              <a:t>Žigman</a:t>
            </a:r>
            <a:r>
              <a:rPr lang="hu-HU" dirty="0"/>
              <a:t> a VALOR első Tudós találkozóján ismertették a CMF projektet</a:t>
            </a:r>
          </a:p>
          <a:p>
            <a:pPr algn="just"/>
            <a:r>
              <a:rPr lang="hu-HU" dirty="0"/>
              <a:t>Támogatta Krausz professzor kapcsolatfelvételét magyarországi egyetemekkel és kutatóintézetekkel</a:t>
            </a:r>
          </a:p>
          <a:p>
            <a:pPr algn="just"/>
            <a:r>
              <a:rPr lang="hu-HU" dirty="0"/>
              <a:t>Részt vettünk számos előkészítő egyeztetésben (Budapesten és Münchenben)</a:t>
            </a:r>
            <a:endParaRPr lang="en-US" dirty="0"/>
          </a:p>
          <a:p>
            <a:pPr algn="just"/>
            <a:r>
              <a:rPr lang="hu-HU" dirty="0"/>
              <a:t>Szőcs Géza miniszterelnöki főtanácsos teljes befolyását és meggyőző erejét bevetette a projekt erkölcsi támogatására</a:t>
            </a:r>
          </a:p>
          <a:p>
            <a:pPr algn="just"/>
            <a:r>
              <a:rPr lang="hu-HU" dirty="0"/>
              <a:t>Részt vettünk a kormányelőterjesztés megírásában</a:t>
            </a:r>
          </a:p>
          <a:p>
            <a:pPr algn="just"/>
            <a:r>
              <a:rPr lang="hu-HU" dirty="0"/>
              <a:t>„A kormány több mint 20 milliárd forinttal támogatja a CMF projektet.” (Hankó Balázs innovációért és felsőoktatásért felelős államtitkár Facebook bejegyzése; utolsó megtekintés: 2023. október 5.)</a:t>
            </a:r>
          </a:p>
        </p:txBody>
      </p:sp>
    </p:spTree>
    <p:extLst>
      <p:ext uri="{BB962C8B-B14F-4D97-AF65-F5344CB8AC3E}">
        <p14:creationId xmlns:p14="http://schemas.microsoft.com/office/powerpoint/2010/main" val="846431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110300</TotalTime>
  <Words>701</Words>
  <Application>Microsoft Office PowerPoint</Application>
  <PresentationFormat>Szélesvásznú</PresentationFormat>
  <Paragraphs>64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30" baseType="lpstr">
      <vt:lpstr>Abadi Extra Light</vt:lpstr>
      <vt:lpstr>Arial</vt:lpstr>
      <vt:lpstr>Calibri</vt:lpstr>
      <vt:lpstr>Calibri (Címsorok)</vt:lpstr>
      <vt:lpstr>Calibri (Headings)</vt:lpstr>
      <vt:lpstr>Calibri Light</vt:lpstr>
      <vt:lpstr>Cambria Math</vt:lpstr>
      <vt:lpstr>Times New Roman</vt:lpstr>
      <vt:lpstr>Office-téma</vt:lpstr>
      <vt:lpstr>KEMPELEN Tudósakadémia Alapítvány 2023. évi beszámolója</vt:lpstr>
      <vt:lpstr>Krausz Ferenc professzor és a Molekuláris Ujjlenyomat Kutató Központ (CMF)</vt:lpstr>
      <vt:lpstr>Az átkos háttérzaj</vt:lpstr>
      <vt:lpstr>Gerjesztett molekulák által kibocsájtott infravörös hullám (EGMF)</vt:lpstr>
      <vt:lpstr>A műszer bonyolult és rendkívül drága;  világviszonylatban összesen 2 db. létezik belőle</vt:lpstr>
      <vt:lpstr>Infravörös spektrum   a molekula ujjlenyomata</vt:lpstr>
      <vt:lpstr>PowerPoint-bemutató</vt:lpstr>
      <vt:lpstr>Tüdőrák, emlőrák, húgyhólyagrák és prosztatarák sajátos mintázatai</vt:lpstr>
      <vt:lpstr>A VALOR HUNGARIAE szerepe a CMF projekt sikerre vitelében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középkori műkincsek archeometriai és fotó-optikai vizsgálata - nagyértékű műtárgyak érintésmentes, roncsolásmentes bevizsgálásának lehetősége</vt:lpstr>
      <vt:lpstr>A KEMPELEN Alapítvány 2023. évi tevékenysége</vt:lpstr>
      <vt:lpstr>A 2023. év tevékenysége</vt:lpstr>
      <vt:lpstr>A 2023. év dokumentumai</vt:lpstr>
      <vt:lpstr>A KEMPELEN Alapítvány jogosult a személyi jövedelem 1%-nak az adózó rendelkezése szerinti felhasználásáról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KEMPELEN Tudósakadémia Alapítvány 2023. évi beszámolója</dc:title>
  <dc:creator>Dr. Lőwy Dániel</dc:creator>
  <cp:lastModifiedBy>Dr. Lőwy Dániel</cp:lastModifiedBy>
  <cp:revision>46</cp:revision>
  <dcterms:created xsi:type="dcterms:W3CDTF">2023-10-13T08:46:50Z</dcterms:created>
  <dcterms:modified xsi:type="dcterms:W3CDTF">2025-10-22T11:25:37Z</dcterms:modified>
</cp:coreProperties>
</file>